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91"/>
  </p:notesMasterIdLst>
  <p:sldIdLst>
    <p:sldId id="294" r:id="rId3"/>
    <p:sldId id="446" r:id="rId4"/>
    <p:sldId id="447" r:id="rId5"/>
    <p:sldId id="460" r:id="rId6"/>
    <p:sldId id="295" r:id="rId7"/>
    <p:sldId id="448" r:id="rId8"/>
    <p:sldId id="503" r:id="rId9"/>
    <p:sldId id="445" r:id="rId10"/>
    <p:sldId id="506" r:id="rId11"/>
    <p:sldId id="451" r:id="rId12"/>
    <p:sldId id="452" r:id="rId13"/>
    <p:sldId id="461" r:id="rId14"/>
    <p:sldId id="454" r:id="rId15"/>
    <p:sldId id="466" r:id="rId16"/>
    <p:sldId id="467" r:id="rId17"/>
    <p:sldId id="456" r:id="rId18"/>
    <p:sldId id="579" r:id="rId19"/>
    <p:sldId id="507" r:id="rId20"/>
    <p:sldId id="504" r:id="rId21"/>
    <p:sldId id="505" r:id="rId22"/>
    <p:sldId id="510" r:id="rId23"/>
    <p:sldId id="525" r:id="rId24"/>
    <p:sldId id="516" r:id="rId25"/>
    <p:sldId id="517" r:id="rId26"/>
    <p:sldId id="518" r:id="rId27"/>
    <p:sldId id="519" r:id="rId28"/>
    <p:sldId id="526" r:id="rId29"/>
    <p:sldId id="520" r:id="rId30"/>
    <p:sldId id="521" r:id="rId31"/>
    <p:sldId id="522" r:id="rId32"/>
    <p:sldId id="523" r:id="rId33"/>
    <p:sldId id="524" r:id="rId34"/>
    <p:sldId id="527" r:id="rId35"/>
    <p:sldId id="529" r:id="rId36"/>
    <p:sldId id="513" r:id="rId37"/>
    <p:sldId id="535" r:id="rId38"/>
    <p:sldId id="492" r:id="rId39"/>
    <p:sldId id="536" r:id="rId40"/>
    <p:sldId id="537" r:id="rId41"/>
    <p:sldId id="530" r:id="rId42"/>
    <p:sldId id="532" r:id="rId43"/>
    <p:sldId id="542" r:id="rId44"/>
    <p:sldId id="543" r:id="rId45"/>
    <p:sldId id="544" r:id="rId46"/>
    <p:sldId id="538" r:id="rId47"/>
    <p:sldId id="539" r:id="rId48"/>
    <p:sldId id="540" r:id="rId49"/>
    <p:sldId id="541" r:id="rId50"/>
    <p:sldId id="501" r:id="rId51"/>
    <p:sldId id="514" r:id="rId52"/>
    <p:sldId id="557" r:id="rId53"/>
    <p:sldId id="551" r:id="rId54"/>
    <p:sldId id="552" r:id="rId55"/>
    <p:sldId id="491" r:id="rId56"/>
    <p:sldId id="545" r:id="rId57"/>
    <p:sldId id="558" r:id="rId58"/>
    <p:sldId id="546" r:id="rId59"/>
    <p:sldId id="549" r:id="rId60"/>
    <p:sldId id="550" r:id="rId61"/>
    <p:sldId id="515" r:id="rId62"/>
    <p:sldId id="489" r:id="rId63"/>
    <p:sldId id="565" r:id="rId64"/>
    <p:sldId id="559" r:id="rId65"/>
    <p:sldId id="560" r:id="rId66"/>
    <p:sldId id="561" r:id="rId67"/>
    <p:sldId id="568" r:id="rId68"/>
    <p:sldId id="562" r:id="rId69"/>
    <p:sldId id="563" r:id="rId70"/>
    <p:sldId id="509" r:id="rId71"/>
    <p:sldId id="478" r:id="rId72"/>
    <p:sldId id="556" r:id="rId73"/>
    <p:sldId id="569" r:id="rId74"/>
    <p:sldId id="572" r:id="rId75"/>
    <p:sldId id="580" r:id="rId76"/>
    <p:sldId id="581" r:id="rId77"/>
    <p:sldId id="570" r:id="rId78"/>
    <p:sldId id="571" r:id="rId79"/>
    <p:sldId id="508" r:id="rId80"/>
    <p:sldId id="425" r:id="rId81"/>
    <p:sldId id="573" r:id="rId82"/>
    <p:sldId id="566" r:id="rId83"/>
    <p:sldId id="567" r:id="rId84"/>
    <p:sldId id="421" r:id="rId85"/>
    <p:sldId id="578" r:id="rId86"/>
    <p:sldId id="574" r:id="rId87"/>
    <p:sldId id="575" r:id="rId88"/>
    <p:sldId id="576" r:id="rId89"/>
    <p:sldId id="577" r:id="rId90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9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44C404"/>
    <a:srgbClr val="0000FF"/>
    <a:srgbClr val="82878C"/>
    <a:srgbClr val="F2F2F2"/>
    <a:srgbClr val="E4E4EC"/>
    <a:srgbClr val="DEDEDE"/>
    <a:srgbClr val="FAFAFC"/>
    <a:srgbClr val="545454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4" autoAdjust="0"/>
    <p:restoredTop sz="82602"/>
  </p:normalViewPr>
  <p:slideViewPr>
    <p:cSldViewPr snapToGrid="0">
      <p:cViewPr>
        <p:scale>
          <a:sx n="83" d="100"/>
          <a:sy n="83" d="100"/>
        </p:scale>
        <p:origin x="2592" y="3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90" Type="http://schemas.openxmlformats.org/officeDocument/2006/relationships/slide" Target="slides/slide88.xml"/><Relationship Id="rId91" Type="http://schemas.openxmlformats.org/officeDocument/2006/relationships/notesMaster" Target="notesMasters/notesMaster1.xml"/><Relationship Id="rId92" Type="http://schemas.openxmlformats.org/officeDocument/2006/relationships/commentAuthors" Target="commentAuthors.xml"/><Relationship Id="rId93" Type="http://schemas.openxmlformats.org/officeDocument/2006/relationships/presProps" Target="presProps.xml"/><Relationship Id="rId94" Type="http://schemas.openxmlformats.org/officeDocument/2006/relationships/viewProps" Target="viewProps.xml"/><Relationship Id="rId95" Type="http://schemas.openxmlformats.org/officeDocument/2006/relationships/theme" Target="theme/theme1.xml"/><Relationship Id="rId96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8-11T23:02:12.327" idx="8">
    <p:pos x="955" y="1360"/>
    <p:text>図を入れる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2017/8/14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当資料は、</a:t>
            </a:r>
            <a:r>
              <a:rPr kumimoji="1" lang="en-US" altLang="ja-JP" dirty="0" smtClean="0"/>
              <a:t>2017</a:t>
            </a:r>
            <a:r>
              <a:rPr kumimoji="1" lang="ja-JP" altLang="en-US" dirty="0" smtClean="0"/>
              <a:t>年</a:t>
            </a:r>
            <a:r>
              <a:rPr kumimoji="1" lang="en-US" altLang="ja-JP" dirty="0" smtClean="0"/>
              <a:t>8</a:t>
            </a:r>
            <a:r>
              <a:rPr kumimoji="1" lang="ja-JP" altLang="en-US" dirty="0" smtClean="0"/>
              <a:t>月</a:t>
            </a:r>
            <a:r>
              <a:rPr kumimoji="1" lang="en-US" altLang="ja-JP" dirty="0" smtClean="0"/>
              <a:t>7-11</a:t>
            </a:r>
            <a:r>
              <a:rPr kumimoji="1" lang="ja-JP" altLang="en-US" dirty="0" smtClean="0"/>
              <a:t>日にアメリカで開催された、世界最大のアジャイルのカンファレンス「</a:t>
            </a:r>
            <a:r>
              <a:rPr kumimoji="1" lang="en-US" altLang="ja-JP" dirty="0" smtClean="0"/>
              <a:t>Agile2017</a:t>
            </a:r>
            <a:r>
              <a:rPr kumimoji="1" lang="ja-JP" altLang="en-US" dirty="0" smtClean="0"/>
              <a:t>」の参加報告です。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この他に、</a:t>
            </a:r>
            <a:r>
              <a:rPr kumimoji="1" lang="en-US" altLang="ja-JP" dirty="0" smtClean="0"/>
              <a:t>Lightning Talks </a:t>
            </a:r>
            <a:r>
              <a:rPr kumimoji="1" lang="ja-JP" altLang="en-US" dirty="0" smtClean="0"/>
              <a:t>が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枠ありました。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6328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Government</a:t>
            </a:r>
            <a:r>
              <a:rPr kumimoji="1" lang="ja-JP" altLang="en-US" dirty="0" smtClean="0"/>
              <a:t>：米国防総省や</a:t>
            </a:r>
            <a:r>
              <a:rPr kumimoji="1" lang="en-US" altLang="ja-JP" dirty="0" smtClean="0"/>
              <a:t> FBI </a:t>
            </a:r>
            <a:r>
              <a:rPr kumimoji="1" lang="ja-JP" altLang="en-US" dirty="0" smtClean="0"/>
              <a:t>の情報が聞けたので、無くなったことは残念です。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Agile Companies</a:t>
            </a:r>
            <a:r>
              <a:rPr kumimoji="1" lang="ja-JP" altLang="en-US" dirty="0" smtClean="0"/>
              <a:t>：特に会社の事例にフォーカスしたものが、新たに出てきました。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Customers &amp; Products</a:t>
            </a:r>
            <a:r>
              <a:rPr kumimoji="1" lang="ja-JP" altLang="en-US" dirty="0" smtClean="0"/>
              <a:t>：「</a:t>
            </a:r>
            <a:r>
              <a:rPr kumimoji="1" lang="en-US" altLang="ja-JP" dirty="0" smtClean="0"/>
              <a:t>Value</a:t>
            </a:r>
            <a:r>
              <a:rPr kumimoji="1" lang="ja-JP" altLang="en-US" dirty="0" smtClean="0"/>
              <a:t>」の考え方に、顧客やプロダクトの視点が新たに増えました。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5349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6259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751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625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751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このツールは、作者の</a:t>
            </a:r>
            <a:r>
              <a:rPr kumimoji="1" lang="en-US" altLang="ja-JP" dirty="0" smtClean="0"/>
              <a:t> Peter </a:t>
            </a:r>
            <a:r>
              <a:rPr kumimoji="1" lang="en-US" altLang="ja-JP" dirty="0" err="1" smtClean="0"/>
              <a:t>Kananen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さんの好意により、日本でも好きに使って良いとのことです。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751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フロー：売上・利益に着眼し、それらを生み出すためのアクションを考えられるようになる。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70417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6259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6259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ちなみに、今回で</a:t>
            </a:r>
            <a:r>
              <a:rPr kumimoji="1" lang="en-US" altLang="ja-JP" dirty="0" smtClean="0"/>
              <a:t>5</a:t>
            </a:r>
            <a:r>
              <a:rPr kumimoji="1" lang="ja-JP" altLang="en-US" dirty="0" smtClean="0"/>
              <a:t>回目の参加になります。</a:t>
            </a:r>
            <a:endParaRPr kumimoji="1" lang="en-US" altLang="ja-JP" dirty="0" smtClean="0"/>
          </a:p>
          <a:p>
            <a:r>
              <a:rPr kumimoji="1" lang="en-US" altLang="ja-JP" dirty="0" smtClean="0"/>
              <a:t>【</a:t>
            </a:r>
            <a:r>
              <a:rPr kumimoji="1" lang="ja-JP" altLang="en-US" dirty="0" smtClean="0"/>
              <a:t>過去の参加</a:t>
            </a:r>
            <a:r>
              <a:rPr kumimoji="1" lang="en-US" altLang="ja-JP" dirty="0" smtClean="0"/>
              <a:t>】</a:t>
            </a:r>
          </a:p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Agile2012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Agile2013</a:t>
            </a:r>
            <a:endParaRPr kumimoji="1" lang="ja-JP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Agile2014</a:t>
            </a:r>
            <a:r>
              <a:rPr kumimoji="1" lang="ja-JP" altLang="en-US" dirty="0" smtClean="0"/>
              <a:t>（スピーカー）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Agile2016</a:t>
            </a:r>
            <a:endParaRPr kumimoji="1" lang="ja-JP" altLang="en-US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167894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2017年8月14日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2017/8/14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2017/8/14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2017年8月14日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2017/8/14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2017/8/14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2017/8/14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2017/8/14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agilealliance.org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hyperlink" Target="http://greenlight-flow-metrics.herokuapp.com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greenlight-flow-metrics.herokuapp.com/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hyperlink" Target="https://www.agilealliance.org/wp-content/uploads/2015/12/ExperienceReport.2014.Ito_.pdf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agile2017.sched.com/event/ATal/you-can-do-better-than-the-spotify-model-joakim-sunden-catherine-peck-phillips" TargetMode="External"/><Relationship Id="rId4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GK1NDTWbkY" TargetMode="External"/><Relationship Id="rId4" Type="http://schemas.openxmlformats.org/officeDocument/2006/relationships/hyperlink" Target="https://www.youtube.com/watch?v=R2o-Xm3UVjs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comments" Target="../comments/commen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5.jp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jp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twitter.com/davidhussman/status/896162197788696577" TargetMode="External"/><Relationship Id="rId3" Type="http://schemas.openxmlformats.org/officeDocument/2006/relationships/image" Target="../media/image28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facebook.com/hageyahhoo/posts/10207673096865812" TargetMode="External"/><Relationship Id="rId3" Type="http://schemas.openxmlformats.org/officeDocument/2006/relationships/image" Target="../media/image2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ilealliance.org/agile2018/" TargetMode="External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dirty="0" smtClean="0"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当たり前を</a:t>
            </a:r>
            <a: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当たり前に</a:t>
            </a:r>
            <a: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-Agile2017</a:t>
            </a:r>
            <a:r>
              <a:rPr lang="ja-JP" altLang="en-US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報告</a:t>
            </a:r>
            <a: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-</a:t>
            </a:r>
            <a:endParaRPr kumimoji="1" lang="ja-JP" altLang="en-US" sz="8000" dirty="0">
              <a:solidFill>
                <a:srgbClr val="F2F2F2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2017年8月14日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latin typeface="ヒラギノ角ゴ ProN W6"/>
                <a:ea typeface="ヒラギノ角ゴ ProN W6"/>
                <a:cs typeface="ヒラギノ角ゴ ProN W6"/>
              </a:rPr>
              <a:t>2017</a:t>
            </a:r>
            <a:r>
              <a:rPr lang="ja-JP" altLang="en-US" sz="2800" b="0" dirty="0" smtClean="0"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latin typeface="ヒラギノ角ゴ ProN W6"/>
                <a:ea typeface="ヒラギノ角ゴ ProN W6"/>
                <a:cs typeface="ヒラギノ角ゴ ProN W6"/>
              </a:rPr>
              <a:t>08</a:t>
            </a:r>
            <a:r>
              <a:rPr lang="ja-JP" altLang="en-US" sz="2800" b="0" dirty="0" smtClean="0"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11</a:t>
            </a:r>
            <a:r>
              <a:rPr lang="ja-JP" altLang="en-US" sz="2800" b="0" dirty="0" smtClean="0"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基本情報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588946"/>
              </p:ext>
            </p:extLst>
          </p:nvPr>
        </p:nvGraphicFramePr>
        <p:xfrm>
          <a:off x="628650" y="1689095"/>
          <a:ext cx="7886700" cy="37584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3943350"/>
                <a:gridCol w="3943350"/>
              </a:tblGrid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項目</a:t>
                      </a:r>
                      <a:endParaRPr kumimoji="1" lang="ja-JP" altLang="en-US" sz="24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詳細</a:t>
                      </a:r>
                      <a:endParaRPr kumimoji="1" lang="ja-JP" altLang="en-US" sz="24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期間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ja-JP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r>
                        <a:rPr kumimoji="1" lang="en-US" altLang="ja-JP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/7</a:t>
                      </a:r>
                      <a:r>
                        <a:rPr kumimoji="1" lang="ja-JP" altLang="en-US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</a:t>
                      </a:r>
                      <a:r>
                        <a:rPr kumimoji="1" lang="en-US" altLang="ja-JP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Mon) - 8/11(</a:t>
                      </a:r>
                      <a:r>
                        <a:rPr kumimoji="1" lang="ja-JP" altLang="en-US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F</a:t>
                      </a:r>
                      <a:r>
                        <a:rPr kumimoji="1" lang="en-US" altLang="ja-JP" sz="2400" b="0" i="0" dirty="0" err="1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ri</a:t>
                      </a:r>
                      <a:r>
                        <a:rPr kumimoji="1" lang="en-US" altLang="en-US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)</a:t>
                      </a:r>
                      <a:endParaRPr kumimoji="1" lang="ja-JP" altLang="en-US" sz="24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セッション数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274</a:t>
                      </a: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（昨年比</a:t>
                      </a:r>
                      <a:r>
                        <a:rPr kumimoji="1" lang="en-US" altLang="ja-JP" sz="2400" b="0" i="0" dirty="0" smtClean="0">
                          <a:solidFill>
                            <a:srgbClr val="44C404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-13</a:t>
                      </a: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）</a:t>
                      </a:r>
                      <a:endParaRPr kumimoji="1" lang="ja-JP" altLang="en-US" sz="2400" b="0" i="0" dirty="0">
                        <a:solidFill>
                          <a:srgbClr val="44C404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・セッションのジャンル数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（昨年比</a:t>
                      </a:r>
                      <a:r>
                        <a:rPr kumimoji="1" lang="en-US" altLang="ja-JP" sz="2400" b="0" i="0" dirty="0" smtClean="0">
                          <a:solidFill>
                            <a:srgbClr val="44C404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+1</a:t>
                      </a: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）</a:t>
                      </a:r>
                      <a:endParaRPr kumimoji="1" lang="ja-JP" altLang="en-US" sz="2400" b="0" i="0" dirty="0">
                        <a:solidFill>
                          <a:srgbClr val="44C404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・最大同時並行トラック数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2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参加者数（国籍）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2,500</a:t>
                      </a:r>
                      <a:r>
                        <a:rPr kumimoji="1" lang="ja-JP" altLang="en-US" sz="2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名</a:t>
                      </a:r>
                      <a:r>
                        <a:rPr kumimoji="1" lang="ja-JP" altLang="en-US" sz="2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（</a:t>
                      </a:r>
                      <a:r>
                        <a:rPr kumimoji="1" lang="en-US" altLang="ja-JP" sz="2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40</a:t>
                      </a:r>
                      <a:r>
                        <a:rPr kumimoji="1" lang="ja-JP" altLang="en-US" sz="2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か国以上）</a:t>
                      </a:r>
                      <a:endParaRPr kumimoji="1" lang="en-US" altLang="ja-JP" sz="2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16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主催者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kumimoji="1" lang="en-US" altLang="ja-JP" sz="7200" i="1" dirty="0" smtClean="0">
                <a:solidFill>
                  <a:srgbClr val="00B0F0"/>
                </a:solidFill>
                <a:latin typeface="ヒラギノ角ゴ ProN W6"/>
                <a:ea typeface="ヒラギノ角ゴ ProN W6"/>
                <a:cs typeface="ヒラギノ角ゴ ProN W6"/>
              </a:rPr>
              <a:t>Agile Alliance</a:t>
            </a:r>
          </a:p>
          <a:p>
            <a:pPr algn="ctr"/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2"/>
              </a:rPr>
              <a:t>https://www.agilealliance.org/ 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全世界</a:t>
            </a:r>
            <a:r>
              <a:rPr lang="ja-JP" altLang="en-US" sz="3600" dirty="0"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ja-JP" altLang="en-US" sz="36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８万人以上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の会員を持つ、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文字通り世界のアジャイルを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代表する組織。</a:t>
            </a:r>
            <a:endParaRPr lang="en-US" altLang="ja-JP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797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セッションの傾向（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2017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494250"/>
              </p:ext>
            </p:extLst>
          </p:nvPr>
        </p:nvGraphicFramePr>
        <p:xfrm>
          <a:off x="657000" y="1689099"/>
          <a:ext cx="7830000" cy="4599363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30431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ジャンル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数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ジャンル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数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</a:tr>
              <a:tr h="343325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Alliance Lounge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325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13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325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6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103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6073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6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Open Jam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3016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325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11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400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Development Practices &amp; Craftsmanship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6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325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6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325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25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570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セッション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の傾向</a:t>
            </a:r>
            <a:r>
              <a:rPr lang="ja-JP" altLang="en-US" sz="4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4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2016</a:t>
            </a:r>
            <a:r>
              <a:rPr lang="ja-JP" altLang="en-US" sz="4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527292"/>
              </p:ext>
            </p:extLst>
          </p:nvPr>
        </p:nvGraphicFramePr>
        <p:xfrm>
          <a:off x="657000" y="1689100"/>
          <a:ext cx="7830000" cy="4647217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27649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ジャンル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数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ジャンル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数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Bootcamp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9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23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Lightning Talks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8818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25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Open Jam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5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6243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Development Practices &amp;</a:t>
                      </a:r>
                    </a:p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Craftsmanship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and Portfolio</a:t>
                      </a:r>
                      <a:r>
                        <a:rPr kumimoji="1" lang="ja-JP" altLang="en-US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</a:t>
                      </a:r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Management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18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27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9614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23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</a:t>
                      </a:r>
                    </a:p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Development (IEEE Software)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5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Government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11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Working with Customers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693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セッションの変化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749760"/>
              </p:ext>
            </p:extLst>
          </p:nvPr>
        </p:nvGraphicFramePr>
        <p:xfrm>
          <a:off x="626398" y="1689098"/>
          <a:ext cx="7834814" cy="3507840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917407"/>
                <a:gridCol w="3917407"/>
              </a:tblGrid>
              <a:tr h="87696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IN</a:t>
                      </a:r>
                      <a:endParaRPr kumimoji="1" lang="ja-JP" altLang="en-US" sz="28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OUT</a:t>
                      </a:r>
                      <a:endParaRPr kumimoji="1" lang="ja-JP" altLang="en-US" sz="28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</a:tr>
              <a:tr h="876960"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Bootcamp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876960"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Government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876960"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Working with </a:t>
                      </a:r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</a:t>
                      </a:r>
                      <a:endParaRPr kumimoji="1" lang="ja-JP" altLang="en-US" sz="20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299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3717777"/>
            <a:ext cx="7886700" cy="2377721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 charset="0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開発プラクティスの強化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著名人との対話の機会の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増加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未来の研究・提言の増加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セッション数の増減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158445"/>
              </p:ext>
            </p:extLst>
          </p:nvPr>
        </p:nvGraphicFramePr>
        <p:xfrm>
          <a:off x="656999" y="1689101"/>
          <a:ext cx="7865415" cy="2037276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6748474"/>
                <a:gridCol w="1116941"/>
              </a:tblGrid>
              <a:tr h="4103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ジャンル</a:t>
                      </a:r>
                      <a:endParaRPr kumimoji="1" lang="ja-JP" altLang="en-US" sz="20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増減</a:t>
                      </a:r>
                      <a:endParaRPr kumimoji="1" lang="ja-JP" altLang="en-US" sz="20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</a:tr>
              <a:tr h="462948"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Development Practices &amp; Craftsmanship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+5</a:t>
                      </a:r>
                      <a:endParaRPr kumimoji="1" lang="ja-JP" altLang="en-US" sz="20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2948"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+5</a:t>
                      </a:r>
                      <a:endParaRPr kumimoji="1" lang="ja-JP" altLang="en-US" sz="20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2948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(IEEE Software)</a:t>
                      </a:r>
                      <a:endParaRPr kumimoji="1" lang="ja-JP" altLang="en-US" sz="20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+3</a:t>
                      </a:r>
                      <a:endParaRPr kumimoji="1" lang="ja-JP" altLang="en-US" sz="20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739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実際に参加してみての印象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 charset="0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例年になく世界的な著名人が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集合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数年前に初めて登壇した人たちが、継続参加して著名になっている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>
              <a:buFont typeface="Arial" charset="0"/>
              <a:buChar char="•"/>
            </a:pP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トラックチェアの担当など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新規のテーマが急増している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>
              <a:buFont typeface="Arial" charset="0"/>
              <a:buChar char="•"/>
            </a:pP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機械学習（とテスト）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>
              <a:buFont typeface="Arial" charset="0"/>
              <a:buChar char="•"/>
            </a:pP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モブプログラミング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86875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見つけた著名人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毎年参加されている方は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除きます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en-US" altLang="ja-JP" sz="3600" dirty="0" err="1" smtClean="0">
                <a:latin typeface="ヒラギノ角ゴ ProN W6"/>
                <a:ea typeface="ヒラギノ角ゴ ProN W6"/>
                <a:cs typeface="ヒラギノ角ゴ ProN W6"/>
              </a:rPr>
              <a:t>Jez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Humble</a:t>
            </a:r>
          </a:p>
          <a:p>
            <a:pPr marL="571500" indent="-571500">
              <a:buFont typeface="Arial" charset="0"/>
              <a:buChar char="•"/>
            </a:pPr>
            <a:r>
              <a:rPr lang="ja-JP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3600" dirty="0" err="1" smtClean="0">
                <a:latin typeface="ヒラギノ角ゴ ProN W6"/>
                <a:ea typeface="ヒラギノ角ゴ ProN W6"/>
                <a:cs typeface="ヒラギノ角ゴ ProN W6"/>
              </a:rPr>
              <a:t>listair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Cockburn</a:t>
            </a:r>
          </a:p>
          <a:p>
            <a:pPr marL="571500" indent="-571500">
              <a:buFont typeface="Arial" charset="0"/>
              <a:buChar char="•"/>
            </a:pPr>
            <a:r>
              <a:rPr lang="ja-JP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J</a:t>
            </a:r>
            <a:r>
              <a:rPr lang="en-US" altLang="ja-JP" sz="3600" dirty="0" err="1" smtClean="0">
                <a:latin typeface="ヒラギノ角ゴ ProN W6"/>
                <a:ea typeface="ヒラギノ角ゴ ProN W6"/>
                <a:cs typeface="ヒラギノ角ゴ ProN W6"/>
              </a:rPr>
              <a:t>urgen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 err="1" smtClean="0">
                <a:latin typeface="ヒラギノ角ゴ ProN W6"/>
                <a:ea typeface="ヒラギノ角ゴ ProN W6"/>
                <a:cs typeface="ヒラギノ角ゴ ProN W6"/>
              </a:rPr>
              <a:t>Appelo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  <a:t>Michael</a:t>
            </a:r>
            <a:r>
              <a:rPr lang="ja-JP" altLang="en-US" sz="36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3600" dirty="0">
                <a:latin typeface="ヒラギノ角ゴ ProN W6"/>
                <a:ea typeface="ヒラギノ角ゴ ProN W6"/>
                <a:cs typeface="ヒラギノ角ゴ ProN W6"/>
              </a:rPr>
              <a:t>F</a:t>
            </a:r>
            <a:r>
              <a:rPr lang="en-US" altLang="ja-JP" sz="3600" dirty="0" err="1">
                <a:latin typeface="ヒラギノ角ゴ ProN W6"/>
                <a:ea typeface="ヒラギノ角ゴ ProN W6"/>
                <a:cs typeface="ヒラギノ角ゴ ProN W6"/>
              </a:rPr>
              <a:t>eathers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ja-JP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L</a:t>
            </a:r>
            <a:r>
              <a:rPr kumimoji="1" lang="en-US" altLang="ja-JP" sz="3600" dirty="0" err="1" smtClean="0">
                <a:latin typeface="ヒラギノ角ゴ ProN W6"/>
                <a:ea typeface="ヒラギノ角ゴ ProN W6"/>
                <a:cs typeface="ヒラギノ角ゴ ProN W6"/>
              </a:rPr>
              <a:t>isa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Crispin</a:t>
            </a:r>
            <a:endParaRPr lang="en-US" altLang="ja-JP" sz="36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Jonathan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err="1" smtClean="0">
                <a:latin typeface="ヒラギノ角ゴ ProN W6"/>
                <a:ea typeface="ヒラギノ角ゴ ProN W6"/>
                <a:cs typeface="ヒラギノ角ゴ ProN W6"/>
              </a:rPr>
              <a:t>Rasmusson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9957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カンファレンスの概要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2918066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世界のアジャイルの最新動向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147033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人と人との絆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071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今回の参加目的（再掲）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の情報収集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dirty="0">
                <a:latin typeface="ヒラギノ角ゴ ProN W6"/>
                <a:ea typeface="ヒラギノ角ゴ ProN W6"/>
                <a:cs typeface="ヒラギノ角ゴ ProN W6"/>
              </a:rPr>
              <a:t>情報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モブプログラミング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知る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著名な会社の</a:t>
            </a:r>
            <a:r>
              <a:rPr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現場事例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の取得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著名人との交流</a:t>
            </a:r>
            <a:endParaRPr lang="en-US" altLang="ja-JP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3452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Agile2017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7" name="図 6" descr="IMG_0756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645" y="1154801"/>
            <a:ext cx="6612711" cy="4959534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023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今回の参加目的（再掲）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の情報収集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dirty="0">
                <a:latin typeface="ヒラギノ角ゴ ProN W6"/>
                <a:ea typeface="ヒラギノ角ゴ ProN W6"/>
                <a:cs typeface="ヒラギノ角ゴ ProN W6"/>
              </a:rPr>
              <a:t>情報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モブプログラミング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知る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著名な会社の</a:t>
            </a:r>
            <a:r>
              <a:rPr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現場事例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の取得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著名人との交流</a:t>
            </a:r>
            <a:endParaRPr lang="en-US" altLang="ja-JP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1055739" y="2447919"/>
            <a:ext cx="7145364" cy="2264325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8" name="四角形吹き出し 7"/>
          <p:cNvSpPr/>
          <p:nvPr/>
        </p:nvSpPr>
        <p:spPr>
          <a:xfrm>
            <a:off x="4607105" y="1423746"/>
            <a:ext cx="3600000" cy="720000"/>
          </a:xfrm>
          <a:prstGeom prst="wedgeRectCallout">
            <a:avLst>
              <a:gd name="adj1" fmla="val -56959"/>
              <a:gd name="adj2" fmla="val 92249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ja-JP" altLang="en-US" sz="24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特にここにフォーカス</a:t>
            </a:r>
            <a:endParaRPr lang="ja-JP" altLang="en-US" sz="24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3662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endParaRPr lang="ja-JP" altLang="en-US" sz="7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0216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22</a:t>
            </a:fld>
            <a:endParaRPr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テスト自動化の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7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つの無駄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rmAutofit/>
          </a:bodyPr>
          <a:lstStyle/>
          <a:p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アジャイルサムライの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Jonathan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 さんによる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テスト自動化の </a:t>
            </a: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Tips</a:t>
            </a:r>
          </a:p>
        </p:txBody>
      </p:sp>
      <p:pic>
        <p:nvPicPr>
          <p:cNvPr id="6" name="図 5" descr="WithJonath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" y="1600710"/>
            <a:ext cx="4875439" cy="3656580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391913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技術</a:t>
            </a:r>
            <a:r>
              <a:rPr lang="ja-JP" altLang="en-US" sz="8000" dirty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的側面</a:t>
            </a:r>
            <a:endParaRPr kumimoji="1" lang="ja-JP" altLang="en-US" sz="8000" dirty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Slow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Test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r>
              <a:rPr kumimoji="1" lang="ja-JP" altLang="en-US" sz="3600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課題</a:t>
            </a:r>
            <a:endParaRPr kumimoji="1" lang="en-US" altLang="ja-JP" sz="3600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初期の検知が難しい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フィードバックが遅れる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3600" dirty="0">
                <a:latin typeface="ヒラギノ角ゴ ProN W6"/>
                <a:ea typeface="ヒラギノ角ゴ ProN W6"/>
                <a:cs typeface="ヒラギノ角ゴ ProN W6"/>
              </a:rPr>
              <a:t>全てのテストが等しく作られて</a:t>
            </a: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3600" dirty="0">
                <a:latin typeface="ヒラギノ角ゴ ProN W6"/>
                <a:ea typeface="ヒラギノ角ゴ ProN W6"/>
                <a:cs typeface="ヒラギノ角ゴ ProN W6"/>
              </a:rPr>
              <a:t>いるわけでは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ない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3600" dirty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kumimoji="1" lang="ja-JP" altLang="en-US" sz="36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en-US" altLang="ja-JP" sz="36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モニタリングとテストの書き換え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lang="ja-JP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当てにならないテスト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全てのテストが期待通りに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動作するとは限らない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「当てにならないテスト」は、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時としてテストが無い場合よりも</a:t>
            </a: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まずい場合がある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Spotify 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では、「</a:t>
            </a:r>
            <a:r>
              <a:rPr kumimoji="1" lang="en-US" altLang="ja-JP" sz="3600" dirty="0" err="1" smtClean="0">
                <a:latin typeface="ヒラギノ角ゴ ProN W6"/>
                <a:ea typeface="ヒラギノ角ゴ ProN W6"/>
                <a:cs typeface="ヒラギノ角ゴ ProN W6"/>
              </a:rPr>
              <a:t>FlakyBot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」と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いうツールで解決を図っている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早期のテスト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作り固め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テスト対象アプリケーションが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成熟する前にテストを作り固めて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しまうと、多くの問題に遭遇する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（例）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UI 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テストの作り直しなど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文化的側面</a:t>
            </a:r>
            <a:endParaRPr kumimoji="1" lang="ja-JP" altLang="en-US" sz="8000" dirty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95590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4)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言語と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FW 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の欠落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人によって違うテストの語彙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>
              <a:buFont typeface="Arial"/>
              <a:buChar char="•"/>
            </a:pP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例）結合テストって何を指す？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lvl="1" indent="0">
              <a:buNone/>
            </a:pPr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語彙は統一しよう</a:t>
            </a:r>
            <a:endParaRPr lang="en-US" altLang="ja-JP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何をどこまで自動化すべきか？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>
              <a:buFont typeface="Arial"/>
              <a:buChar char="•"/>
            </a:pP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例）</a:t>
            </a:r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UI(E2E)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API 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のテスト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lvl="1" indent="0">
              <a:buNone/>
            </a:pPr>
            <a:r>
              <a:rPr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テストピラミッドを活用しよう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5)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スキルの欠落・不足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r>
              <a:rPr kumimoji="1" lang="ja-JP" altLang="en-US" sz="36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課題</a:t>
            </a:r>
            <a:endParaRPr kumimoji="1" lang="en-US" altLang="ja-JP" sz="36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コピペやスキル不足による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重複コードの増加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後日修正コストの増大を招く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36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lang="en-US" altLang="ja-JP" sz="36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コードの可読性を高めよう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ペアプロ・モブプログラミングを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活用しよう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米フロリダ州オーランド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 descr="IMG_0735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444"/>
            <a:ext cx="9144000" cy="2025301"/>
          </a:xfrm>
          <a:prstGeom prst="rect">
            <a:avLst/>
          </a:prstGeom>
          <a:ln>
            <a:solidFill>
              <a:srgbClr val="161616"/>
            </a:solidFill>
          </a:ln>
        </p:spPr>
      </p:pic>
      <p:pic>
        <p:nvPicPr>
          <p:cNvPr id="6" name="図 5" descr="IMG_0748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965" y="3192505"/>
            <a:ext cx="2229055" cy="2972072"/>
          </a:xfrm>
          <a:prstGeom prst="rect">
            <a:avLst/>
          </a:prstGeom>
          <a:ln>
            <a:solidFill>
              <a:srgbClr val="161616"/>
            </a:solidFill>
          </a:ln>
        </p:spPr>
      </p:pic>
      <p:pic>
        <p:nvPicPr>
          <p:cNvPr id="7" name="図 6" descr="IMG_0777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41" y="3186696"/>
            <a:ext cx="6203515" cy="2979001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138023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6)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不自然な役割分担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いわゆる役割ごとのサイロ化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36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lang="en-US" altLang="ja-JP" sz="36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（自動）テスターに、開発者と</a:t>
            </a: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同じ環境・前提を提供する</a:t>
            </a:r>
            <a:endParaRPr lang="en-US" altLang="ja-JP" sz="36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タスクボードの「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」列を消す</a:t>
            </a:r>
            <a:endParaRPr lang="en-US" altLang="ja-JP" sz="36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>
              <a:buFont typeface="Arial"/>
              <a:buChar char="•"/>
            </a:pP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サイロをなくすことが目的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7)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視点・観点の欠落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（開発）スピードを出すことと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全てをテストすることとは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トレードオフの関係にある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↓</a:t>
            </a:r>
          </a:p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落とし所をどこに設定するか？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Spotify 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で行っていること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すべてをモニタリングしている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専任のテスト自動化エンジニアを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置いている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専任の生産性向上部隊を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置いている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１週間ごとにリリースしている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チームに権限を与え、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説明責任を持たせる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所感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テスト手法・理論に、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アジャイルの経験・知見を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ブレンドすることで、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説得力のある方法論となっている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9541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34</a:t>
            </a:fld>
            <a:endParaRPr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参考資料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rmAutofit/>
          </a:bodyPr>
          <a:lstStyle/>
          <a:p>
            <a:pPr marL="571500" indent="-571500">
              <a:buFont typeface="Arial"/>
              <a:buChar char="•"/>
            </a:pP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今回の話題を</a:t>
            </a:r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含む最新の著書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日本語訳が</a:t>
            </a:r>
            <a:r>
              <a:rPr lang="ja-JP" altLang="ja-JP" dirty="0" smtClean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017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9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月に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発売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 descr="IMG_073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73" y="1162761"/>
            <a:ext cx="3683354" cy="4911139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6274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sz="72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endParaRPr lang="ja-JP" altLang="en-US" sz="7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80353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フロー</a:t>
            </a:r>
            <a:endParaRPr kumimoji="1" lang="en-US" altLang="ja-JP" sz="8000" dirty="0" smtClean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kumimoji="1" lang="ja-JP" altLang="en-US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endParaRPr kumimoji="1" lang="ja-JP" altLang="en-US" sz="8000" dirty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1068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Scrum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の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Velocity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図を入れる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9372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Scrum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の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Velocity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スプリントごとの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スナップショットは分かるが、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kumimoji="1" lang="ja-JP" altLang="en-US" dirty="0" smtClean="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</a:rPr>
              <a:t>そこに至る過程が</a:t>
            </a:r>
            <a:r>
              <a:rPr lang="ja-JP" altLang="en-US" dirty="0" smtClean="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</a:rPr>
              <a:t>見えない。</a:t>
            </a:r>
            <a:endParaRPr kumimoji="1" lang="ja-JP" altLang="en-US" dirty="0">
              <a:solidFill>
                <a:schemeClr val="accent5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15861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フローに注目する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サイクルタイム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キュー時間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バッチサイズ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スループット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5626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日本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人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参加者：</a:t>
            </a:r>
            <a:r>
              <a:rPr kumimoji="1" lang="en-US" altLang="ja-JP" sz="48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12</a:t>
            </a:r>
            <a:r>
              <a:rPr lang="ja-JP" altLang="en-US" sz="48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名</a:t>
            </a:r>
            <a:endParaRPr kumimoji="1" lang="ja-JP" altLang="en-US" sz="4800" dirty="0">
              <a:solidFill>
                <a:srgbClr val="FFFF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IMG_075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2681"/>
            <a:ext cx="4544268" cy="341263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6" name="図 5" descr="IMG_074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993" y="1722680"/>
            <a:ext cx="4587515" cy="3440637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130568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カンバンシミュレーター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pic>
        <p:nvPicPr>
          <p:cNvPr id="3" name="図 2" descr="Metrics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648" y="1175438"/>
            <a:ext cx="5556704" cy="4182594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628650" y="5376000"/>
            <a:ext cx="7886700" cy="72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u="sng" dirty="0">
                <a:latin typeface="ヒラギノ角ゴ ProN W6"/>
                <a:ea typeface="ヒラギノ角ゴ ProN W6"/>
                <a:cs typeface="ヒラギノ角ゴ ProN W6"/>
                <a:hlinkClick r:id="rId4"/>
              </a:rPr>
              <a:t>http://greenlight-flow-metrics.herokuapp.com/</a:t>
            </a:r>
            <a:endParaRPr lang="en-US" altLang="ja-JP" sz="2000" u="sng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59907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初期画面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pic>
        <p:nvPicPr>
          <p:cNvPr id="6" name="図 5" descr="Metrics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120" y="1167992"/>
            <a:ext cx="6575761" cy="4949651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359907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初期設定・起動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pic>
        <p:nvPicPr>
          <p:cNvPr id="3" name="図 2" descr="Metrics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072" y="1161931"/>
            <a:ext cx="6375856" cy="4948004"/>
          </a:xfrm>
          <a:prstGeom prst="rect">
            <a:avLst/>
          </a:prstGeom>
          <a:ln>
            <a:solidFill>
              <a:srgbClr val="161616"/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2371588" y="1790042"/>
            <a:ext cx="1040439" cy="32128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8" name="四角形吹き出し 7"/>
          <p:cNvSpPr/>
          <p:nvPr/>
        </p:nvSpPr>
        <p:spPr>
          <a:xfrm>
            <a:off x="3061748" y="4804931"/>
            <a:ext cx="1800000" cy="540000"/>
          </a:xfrm>
          <a:prstGeom prst="wedgeRectCallout">
            <a:avLst>
              <a:gd name="adj1" fmla="val -56959"/>
              <a:gd name="adj2" fmla="val 92249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ja-JP" sz="2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WIP </a:t>
            </a:r>
            <a:r>
              <a:rPr lang="ja-JP" altLang="en-US" sz="2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調整</a:t>
            </a:r>
            <a:endParaRPr lang="ja-JP" altLang="en-US" sz="20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2478691" y="5569017"/>
            <a:ext cx="719127" cy="56608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468854" y="1453453"/>
            <a:ext cx="443717" cy="30599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4436558" y="1805341"/>
            <a:ext cx="842137" cy="30598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13" name="四角形吹き出し 12"/>
          <p:cNvSpPr/>
          <p:nvPr/>
        </p:nvSpPr>
        <p:spPr>
          <a:xfrm>
            <a:off x="3061140" y="2234028"/>
            <a:ext cx="1800000" cy="540000"/>
          </a:xfrm>
          <a:prstGeom prst="wedgeRectCallout">
            <a:avLst>
              <a:gd name="adj1" fmla="val -62412"/>
              <a:gd name="adj2" fmla="val -72774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ja-JP" altLang="en-US" sz="2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増員</a:t>
            </a:r>
            <a:endParaRPr lang="ja-JP" altLang="en-US" sz="20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四角形吹き出し 13"/>
          <p:cNvSpPr/>
          <p:nvPr/>
        </p:nvSpPr>
        <p:spPr>
          <a:xfrm>
            <a:off x="490046" y="2233429"/>
            <a:ext cx="1800000" cy="540000"/>
          </a:xfrm>
          <a:prstGeom prst="wedgeRectCallout">
            <a:avLst>
              <a:gd name="adj1" fmla="val 15294"/>
              <a:gd name="adj2" fmla="val -134410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ja-JP" altLang="en-US" sz="2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スタート</a:t>
            </a:r>
            <a:endParaRPr lang="ja-JP" altLang="en-US" sz="20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四角形吹き出し 14"/>
          <p:cNvSpPr/>
          <p:nvPr/>
        </p:nvSpPr>
        <p:spPr>
          <a:xfrm>
            <a:off x="3054185" y="2218133"/>
            <a:ext cx="1800000" cy="540000"/>
          </a:xfrm>
          <a:prstGeom prst="wedgeRectCallout">
            <a:avLst>
              <a:gd name="adj1" fmla="val 50770"/>
              <a:gd name="adj2" fmla="val -68765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ja-JP" altLang="en-US" sz="2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増員</a:t>
            </a:r>
            <a:endParaRPr lang="ja-JP" altLang="en-US" sz="20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4189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シミュレーション中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pic>
        <p:nvPicPr>
          <p:cNvPr id="3" name="図 2" descr="Metrics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830" y="1157311"/>
            <a:ext cx="6378340" cy="4938980"/>
          </a:xfrm>
          <a:prstGeom prst="rect">
            <a:avLst/>
          </a:prstGeom>
          <a:ln>
            <a:solidFill>
              <a:srgbClr val="161616"/>
            </a:solidFill>
          </a:ln>
        </p:spPr>
      </p:pic>
      <p:sp>
        <p:nvSpPr>
          <p:cNvPr id="7" name="右矢印 6"/>
          <p:cNvSpPr/>
          <p:nvPr/>
        </p:nvSpPr>
        <p:spPr>
          <a:xfrm>
            <a:off x="2019675" y="4300765"/>
            <a:ext cx="5079787" cy="822960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4189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シミュレーション終了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pic>
        <p:nvPicPr>
          <p:cNvPr id="3" name="図 2" descr="Metrics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480" y="1164442"/>
            <a:ext cx="6363040" cy="4923949"/>
          </a:xfrm>
          <a:prstGeom prst="rect">
            <a:avLst/>
          </a:prstGeom>
          <a:ln>
            <a:solidFill>
              <a:srgbClr val="161616"/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7145365" y="2493819"/>
            <a:ext cx="550821" cy="309049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8" name="正方形/長方形 7"/>
          <p:cNvSpPr/>
          <p:nvPr/>
        </p:nvSpPr>
        <p:spPr>
          <a:xfrm flipH="1">
            <a:off x="2295082" y="1453455"/>
            <a:ext cx="5003285" cy="33658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4189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サイクルタイム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6" name="図 5" descr="Metrics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8166"/>
            <a:ext cx="9144000" cy="3661669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56104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時間ごとのバリューの累積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pic>
        <p:nvPicPr>
          <p:cNvPr id="5" name="図 4" descr="Metrics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0360"/>
            <a:ext cx="9144000" cy="3637280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56104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キューと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WIP 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の平均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pic>
        <p:nvPicPr>
          <p:cNvPr id="3" name="図 2" descr="Metrics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4084"/>
            <a:ext cx="9144000" cy="3669833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56104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一連のメトリクスの履歴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pic>
        <p:nvPicPr>
          <p:cNvPr id="3" name="図 2" descr="Metrics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332" y="1174109"/>
            <a:ext cx="6027336" cy="4919321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56104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marL="685800" indent="-685800">
              <a:buFont typeface="Arial"/>
              <a:buChar char="•"/>
            </a:pPr>
            <a:r>
              <a:rPr lang="ja-JP" altLang="en-US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フローメトリクスに着眼した</a:t>
            </a:r>
            <a:r>
              <a:rPr lang="en-US" altLang="ja-JP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/>
            </a:r>
            <a:br>
              <a:rPr lang="en-US" altLang="ja-JP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</a:br>
            <a:r>
              <a:rPr lang="ja-JP" altLang="en-US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課題発見・解決を試せる</a:t>
            </a:r>
            <a:endParaRPr lang="en-US" altLang="ja-JP" sz="36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marL="685800" indent="-685800">
              <a:buFont typeface="Arial"/>
              <a:buChar char="•"/>
            </a:pPr>
            <a:r>
              <a:rPr lang="ja-JP" altLang="en-US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ボトルネックの移動を体感できる</a:t>
            </a:r>
            <a:endParaRPr lang="en-US" altLang="ja-JP" sz="36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marL="685800" indent="-685800">
              <a:buFont typeface="Arial"/>
              <a:buChar char="•"/>
            </a:pPr>
            <a:r>
              <a:rPr lang="ja-JP" altLang="en-US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カンバンのフローも説明できる</a:t>
            </a:r>
            <a:endParaRPr lang="en-US" altLang="ja-JP" sz="36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marL="685800" indent="-685800">
              <a:buFont typeface="Arial"/>
              <a:buChar char="•"/>
            </a:pPr>
            <a:r>
              <a:rPr lang="ja-JP" altLang="en-US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フローに基づく仕事の仕方に</a:t>
            </a:r>
            <a:r>
              <a:rPr lang="en-US" altLang="ja-JP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/>
            </a:r>
            <a:br>
              <a:rPr lang="en-US" altLang="ja-JP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</a:br>
            <a:r>
              <a:rPr lang="ja-JP" altLang="en-US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慣れることができる</a:t>
            </a:r>
            <a:endParaRPr lang="en-US" altLang="ja-JP" sz="36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所感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0144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当資料のレポーター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920923" y="1683362"/>
            <a:ext cx="4606036" cy="306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ja-JP" altLang="en-US" b="0" kern="0" dirty="0">
                <a:solidFill>
                  <a:srgbClr val="00B050"/>
                </a:solidFill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lang="en-US" altLang="ja-JP" b="0" kern="0" dirty="0">
                <a:solidFill>
                  <a:srgbClr val="00B050"/>
                </a:solidFill>
                <a:latin typeface="ヒラギノ角ゴ ProN W6"/>
                <a:ea typeface="ヒラギノ角ゴ ProN W6"/>
                <a:cs typeface="ヒラギノ角ゴ ProN W6"/>
              </a:rPr>
              <a:t>The </a:t>
            </a:r>
            <a:r>
              <a:rPr lang="en-US" altLang="ja-JP" b="0" kern="0" dirty="0" smtClean="0">
                <a:solidFill>
                  <a:srgbClr val="00B050"/>
                </a:solidFill>
                <a:latin typeface="ヒラギノ角ゴ ProN W6"/>
                <a:ea typeface="ヒラギノ角ゴ ProN W6"/>
                <a:cs typeface="ヒラギノ角ゴ ProN W6"/>
              </a:rPr>
              <a:t>HIRO</a:t>
            </a:r>
            <a:r>
              <a:rPr lang="ja-JP" altLang="en-US" b="0" kern="0" dirty="0" smtClean="0">
                <a:solidFill>
                  <a:srgbClr val="00B050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b="0" kern="0" dirty="0">
              <a:solidFill>
                <a:srgbClr val="00B05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0" kern="0" dirty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b="0" kern="0" dirty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ja-JP" altLang="en-US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アジャイルコーチ</a:t>
            </a: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</a:rPr>
              <a:t>Software Engineer in Test (SET)</a:t>
            </a:r>
          </a:p>
        </p:txBody>
      </p:sp>
      <p:pic>
        <p:nvPicPr>
          <p:cNvPr id="9" name="Picture 2" descr="C:\Users\hiroyuki.a.ito\Pictures\Scrum\CSM_sea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762" y="4667681"/>
            <a:ext cx="1832092" cy="1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hiroyuki.a.ito\Pictures\Scrum\CSPO_sea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146" y="4667681"/>
            <a:ext cx="1832092" cy="1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hiroyuki.a.ito\Pictures\Scrum\CSP_sea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954" y="4667681"/>
            <a:ext cx="1832092" cy="1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2" descr="IMG_0768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58" y="1152358"/>
            <a:ext cx="2749275" cy="3665700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sz="72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モブ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プログラミング</a:t>
            </a:r>
            <a:endParaRPr lang="ja-JP" altLang="en-US" sz="7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30254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en-US" altLang="ja-JP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Hunter</a:t>
            </a:r>
            <a:r>
              <a:rPr kumimoji="1" lang="ja-JP" altLang="en-US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Industries</a:t>
            </a:r>
            <a:r>
              <a:rPr kumimoji="1" lang="ja-JP" altLang="en-US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社</a:t>
            </a:r>
            <a:r>
              <a:rPr kumimoji="1" lang="en-US" altLang="ja-JP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襲来</a:t>
            </a:r>
            <a:endParaRPr kumimoji="1" lang="ja-JP" altLang="en-US" sz="8000" dirty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8960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52</a:t>
            </a:fld>
            <a:endParaRPr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Woody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Zuill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solidFill>
              <a:srgbClr val="E50012"/>
            </a:solidFill>
          </a:ln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モブプログラミングの</a:t>
            </a:r>
            <a:r>
              <a:rPr kumimoji="1" lang="ja-JP" altLang="en-US" sz="2800" dirty="0" smtClean="0">
                <a:solidFill>
                  <a:srgbClr val="E50012"/>
                </a:solidFill>
                <a:latin typeface="ヒラギノ角ゴ ProN W6"/>
                <a:ea typeface="ヒラギノ角ゴ ProN W6"/>
                <a:cs typeface="ヒラギノ角ゴ ProN W6"/>
              </a:rPr>
              <a:t>創始者</a:t>
            </a:r>
            <a:endParaRPr kumimoji="1" lang="en-US" altLang="ja-JP" sz="2800" dirty="0" smtClean="0">
              <a:solidFill>
                <a:srgbClr val="E50012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モブプログラミング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のワークショップを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自社で行っている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lang="ja-JP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gile2012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 の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OpenJam 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報告を実施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Agile2014 </a:t>
            </a: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en-US" altLang="ja-JP" sz="28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論文採択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 descr="IMG_074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98671"/>
            <a:ext cx="4880879" cy="3660659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48823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53</a:t>
            </a:fld>
            <a:endParaRPr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Chris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Lucian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solidFill>
              <a:srgbClr val="E50012"/>
            </a:solidFill>
          </a:ln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開発ディレクター</a:t>
            </a:r>
            <a:r>
              <a:rPr lang="en-US" altLang="ja-JP" sz="28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2015-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Agile2017 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論文採択</a:t>
            </a:r>
            <a:endParaRPr lang="en-US" altLang="ja-JP" sz="2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 descr="IMG_074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02468"/>
            <a:ext cx="4870752" cy="3653064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48823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モブプログラミングとは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marL="352425" indent="-352425">
              <a:buFont typeface="Arial"/>
              <a:buChar char="•"/>
            </a:pP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Hunter Industries </a:t>
            </a:r>
            <a:r>
              <a:rPr kumimoji="1" lang="ja-JP" altLang="en-US" sz="36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社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 2011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年に考え出された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ペアプロの拡張だけではなく、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業務全体の効率化を図り、</a:t>
            </a: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イノベーティブに働く方法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である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0487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及部さんのスライドに詳しい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a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628650" y="5376000"/>
            <a:ext cx="7886700" cy="7200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u="sng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http://greenlight-flow-metrics.herokuapp.com/</a:t>
            </a:r>
            <a:endParaRPr lang="en-US" altLang="ja-JP" sz="2000" u="sng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1757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en-US" altLang="ja-JP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Scaling</a:t>
            </a:r>
            <a:r>
              <a:rPr kumimoji="1" lang="ja-JP" altLang="en-US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Mob</a:t>
            </a:r>
            <a:endParaRPr kumimoji="1" lang="ja-JP" altLang="en-US" sz="8000" dirty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2160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急激な人員増加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5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名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→30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名に増員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モブ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→8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モブ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いかに新入社員を迅速に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鍛え上げるか？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1757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Technical Excellence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常にクリーンなコードベースで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仕事をする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UT 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や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 UAT(BDD) 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は行う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UAT 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の結果を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 PO 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がチェックし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リリース判断を行う</a:t>
            </a:r>
            <a:endParaRPr lang="en-US" altLang="ja-JP" sz="36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リリースは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日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回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5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年間バグを出していない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1757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所感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アジャイルの原則に忠実に従って、プラクティスなどを実装している</a:t>
            </a:r>
            <a:endParaRPr lang="en-US" altLang="ja-JP" sz="36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その上で、シンプルな解決策を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常に追い求め続けている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モブプログラミングとは、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上記の集積と言えるのではないか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1757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Agile2014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にも登壇しています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6" name="図 5" descr="登壇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23" y="1161796"/>
            <a:ext cx="7895091" cy="4215823"/>
          </a:xfrm>
          <a:prstGeom prst="rect">
            <a:avLst/>
          </a:prstGeom>
          <a:ln>
            <a:solidFill>
              <a:srgbClr val="161616"/>
            </a:solidFill>
          </a:ln>
        </p:spPr>
      </p:pic>
      <p:sp>
        <p:nvSpPr>
          <p:cNvPr id="5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5376000"/>
            <a:ext cx="7886700" cy="720000"/>
          </a:xfrm>
          <a:noFill/>
          <a:ln>
            <a:noFill/>
          </a:ln>
        </p:spPr>
        <p:txBody>
          <a:bodyPr anchor="ctr">
            <a:norm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→　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  <a:hlinkClick r:id="rId4"/>
              </a:rPr>
              <a:t>論文はこちら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60364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S</a:t>
            </a:r>
            <a:r>
              <a:rPr lang="en-US" altLang="ja-JP" sz="7200" dirty="0" err="1" smtClean="0">
                <a:latin typeface="ヒラギノ角ゴ ProN W6"/>
                <a:ea typeface="ヒラギノ角ゴ ProN W6"/>
                <a:cs typeface="ヒラギノ角ゴ ProN W6"/>
              </a:rPr>
              <a:t>potify</a:t>
            </a: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 の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現場事例</a:t>
            </a:r>
            <a:endParaRPr lang="ja-JP" altLang="en-US" sz="7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30254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You </a:t>
            </a: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can do better 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than</a:t>
            </a:r>
          </a:p>
          <a:p>
            <a:pPr algn="ctr"/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the </a:t>
            </a: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Spotify 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Model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IMG_0764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320" y="2849253"/>
            <a:ext cx="4345360" cy="325902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7550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Spotify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Model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まずは下記動画を参照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  <a:hlinkClick r:id="rId3"/>
            </a:endParaRPr>
          </a:p>
          <a:p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https</a:t>
            </a: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://www.youtube.com/watch?v=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4GK1NDTWbkY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  <a:hlinkClick r:id="rId4"/>
            </a:endParaRPr>
          </a:p>
          <a:p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4"/>
              </a:rPr>
              <a:t>https</a:t>
            </a: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  <a:hlinkClick r:id="rId4"/>
              </a:rPr>
              <a:t>://www.youtube.com/watch?v=R2o-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4"/>
              </a:rPr>
              <a:t>Xm3UVjs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1990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Spotify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で起きている課題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  <a:t>TDD </a:t>
            </a:r>
            <a:r>
              <a:rPr lang="ja-JP" altLang="en-US" sz="3600" dirty="0">
                <a:latin typeface="ヒラギノ角ゴ ProN W6"/>
                <a:ea typeface="ヒラギノ角ゴ ProN W6"/>
                <a:cs typeface="ヒラギノ角ゴ ProN W6"/>
              </a:rPr>
              <a:t>をやらなく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なった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3600" dirty="0">
                <a:latin typeface="ヒラギノ角ゴ ProN W6"/>
                <a:ea typeface="ヒラギノ角ゴ ProN W6"/>
                <a:cs typeface="ヒラギノ角ゴ ProN W6"/>
              </a:rPr>
              <a:t>タスクボードを使わなく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なった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  <a:t>R&amp;D </a:t>
            </a:r>
            <a:r>
              <a:rPr lang="ja-JP" altLang="en-US" sz="3600" dirty="0">
                <a:latin typeface="ヒラギノ角ゴ ProN W6"/>
                <a:ea typeface="ヒラギノ角ゴ ProN W6"/>
                <a:cs typeface="ヒラギノ角ゴ ProN W6"/>
              </a:rPr>
              <a:t>部門以外ではアジャイル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を行わなくなった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などなど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42295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原因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5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3600" dirty="0" smtClean="0">
                <a:solidFill>
                  <a:schemeClr val="accent5"/>
                </a:solidFill>
              </a:rPr>
              <a:t>会社の急激な成長</a:t>
            </a:r>
            <a:endParaRPr lang="en-US" altLang="ja-JP" sz="3600" dirty="0" smtClean="0">
              <a:solidFill>
                <a:schemeClr val="accent5"/>
              </a:solidFill>
            </a:endParaRPr>
          </a:p>
          <a:p>
            <a:pPr algn="ctr"/>
            <a:endParaRPr lang="en-US" altLang="ja-JP" sz="3600" dirty="0" smtClean="0"/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/>
              <a:t>４年で社員が</a:t>
            </a:r>
            <a:r>
              <a:rPr lang="en-US" altLang="ja-JP" sz="3600" dirty="0" smtClean="0"/>
              <a:t>1,600</a:t>
            </a:r>
            <a:r>
              <a:rPr lang="ja-JP" altLang="en-US" sz="3600" dirty="0" smtClean="0"/>
              <a:t>名増加</a:t>
            </a:r>
            <a:endParaRPr lang="en-US" altLang="ja-JP" sz="3600" dirty="0"/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/>
              <a:t>その</a:t>
            </a:r>
            <a:r>
              <a:rPr lang="ja-JP" altLang="en-US" sz="3600" dirty="0"/>
              <a:t>人</a:t>
            </a:r>
            <a:r>
              <a:rPr lang="ja-JP" altLang="en-US" sz="3600" dirty="0" smtClean="0"/>
              <a:t>たちのケア（</a:t>
            </a:r>
            <a:r>
              <a:rPr lang="en-US" altLang="ja-JP" sz="3600" dirty="0" smtClean="0"/>
              <a:t>Onboarding</a:t>
            </a:r>
            <a:r>
              <a:rPr lang="ja-JP" altLang="en-US" sz="3600" dirty="0" smtClean="0"/>
              <a:t>）が</a:t>
            </a: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r>
              <a:rPr lang="ja-JP" altLang="en-US" sz="3600" dirty="0" smtClean="0"/>
              <a:t>あまり行き届いていない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42295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r>
              <a:rPr lang="en-US" altLang="ja-JP" sz="3600" i="1" u="sng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 Spotify Model + ? = Profit</a:t>
            </a:r>
            <a:endParaRPr kumimoji="1" lang="ja-JP" altLang="en-US" sz="3600" i="1" u="sng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42295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r>
              <a:rPr lang="en-US" altLang="ja-JP" sz="3600" i="1" u="sng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 Spotify Model + ? = </a:t>
            </a:r>
            <a:r>
              <a:rPr lang="en-US" altLang="ja-JP" sz="3600" i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Profit</a:t>
            </a:r>
          </a:p>
          <a:p>
            <a:endParaRPr kumimoji="1" lang="en-US" altLang="ja-JP" sz="36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2800" dirty="0" smtClean="0"/>
              <a:t>課題</a:t>
            </a:r>
            <a:r>
              <a:rPr lang="ja-JP" altLang="en-US" sz="2800" dirty="0"/>
              <a:t>の</a:t>
            </a:r>
            <a:r>
              <a:rPr lang="ja-JP" altLang="en-US" sz="2800" dirty="0" smtClean="0"/>
              <a:t>コンテキストに応じた解決</a:t>
            </a:r>
            <a:r>
              <a:rPr lang="ja-JP" altLang="en-US" sz="2800" dirty="0"/>
              <a:t>策</a:t>
            </a:r>
            <a:r>
              <a:rPr lang="ja-JP" altLang="en-US" sz="2800" dirty="0" smtClean="0"/>
              <a:t>を</a:t>
            </a:r>
            <a:r>
              <a:rPr lang="en-US" altLang="ja-JP" sz="2800" dirty="0" smtClean="0"/>
              <a:t/>
            </a:r>
            <a:br>
              <a:rPr lang="en-US" altLang="ja-JP" sz="2800" dirty="0" smtClean="0"/>
            </a:br>
            <a:r>
              <a:rPr lang="ja-JP" altLang="en-US" sz="2800" dirty="0" smtClean="0"/>
              <a:t>考え抜いて</a:t>
            </a:r>
            <a:r>
              <a:rPr lang="ja-JP" altLang="en-US" sz="2800" dirty="0"/>
              <a:t>適用</a:t>
            </a:r>
            <a:r>
              <a:rPr lang="ja-JP" altLang="en-US" sz="2800" dirty="0" smtClean="0"/>
              <a:t>する</a:t>
            </a:r>
            <a:endParaRPr lang="en-US" altLang="ja-JP" sz="2800" dirty="0" smtClean="0"/>
          </a:p>
          <a:p>
            <a:pPr marL="571500" indent="-571500">
              <a:buFont typeface="Arial"/>
              <a:buChar char="•"/>
            </a:pPr>
            <a:r>
              <a:rPr lang="ja-JP" altLang="en-US" sz="2800" dirty="0" smtClean="0"/>
              <a:t>「</a:t>
            </a:r>
            <a:r>
              <a:rPr lang="en-US" altLang="ja-JP" sz="2800" dirty="0"/>
              <a:t>The Spotify Model</a:t>
            </a:r>
            <a:r>
              <a:rPr lang="ja-JP" altLang="en-US" sz="2800" dirty="0" smtClean="0"/>
              <a:t>」を基準とする</a:t>
            </a:r>
            <a:endParaRPr lang="en-US" altLang="ja-JP" sz="2800" dirty="0" smtClean="0"/>
          </a:p>
          <a:p>
            <a:pPr marL="571500" indent="-571500">
              <a:buFont typeface="Arial"/>
              <a:buChar char="•"/>
            </a:pPr>
            <a:r>
              <a:rPr lang="ja-JP" altLang="en-US" sz="2800" dirty="0"/>
              <a:t>必ず </a:t>
            </a:r>
            <a:r>
              <a:rPr lang="en-US" altLang="ja-JP" sz="2800" dirty="0"/>
              <a:t>Profit</a:t>
            </a:r>
            <a:r>
              <a:rPr lang="ja-JP" altLang="en-US" sz="2800" dirty="0"/>
              <a:t>（利益）に</a:t>
            </a:r>
            <a:r>
              <a:rPr lang="ja-JP" altLang="en-US" sz="2800" dirty="0" smtClean="0"/>
              <a:t>つなげる</a:t>
            </a:r>
            <a:endParaRPr lang="en-US" altLang="ja-JP" sz="2800" dirty="0" smtClean="0"/>
          </a:p>
          <a:p>
            <a:pPr marL="571500" indent="-571500">
              <a:buFont typeface="Arial"/>
              <a:buChar char="•"/>
            </a:pPr>
            <a:r>
              <a:rPr lang="ja-JP" altLang="en-US" sz="2800" dirty="0" smtClean="0"/>
              <a:t>上記を</a:t>
            </a:r>
            <a:r>
              <a:rPr lang="ja-JP" altLang="en-US" sz="2800" dirty="0"/>
              <a:t>実現するために、「</a:t>
            </a:r>
            <a:r>
              <a:rPr lang="en-US" altLang="ja-JP" sz="2800" dirty="0"/>
              <a:t>Autonomy</a:t>
            </a:r>
            <a:r>
              <a:rPr lang="ja-JP" altLang="en-US" sz="2800" dirty="0"/>
              <a:t>」（自立性・自律性）を重視</a:t>
            </a:r>
            <a:r>
              <a:rPr lang="ja-JP" altLang="en-US" sz="2800" dirty="0" smtClean="0"/>
              <a:t>する</a:t>
            </a:r>
            <a:endParaRPr kumimoji="1" lang="ja-JP" altLang="en-US" sz="28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4300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つまり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…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7200" i="1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でもやるんだよ！</a:t>
            </a:r>
            <a:endParaRPr kumimoji="1" lang="ja-JP" altLang="en-US" sz="7200" i="1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42295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所感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lang="ja-JP" altLang="en-US" sz="3600" dirty="0">
                <a:latin typeface="ヒラギノ角ゴ ProN W6"/>
                <a:ea typeface="ヒラギノ角ゴ ProN W6"/>
                <a:cs typeface="ヒラギノ角ゴ ProN W6"/>
              </a:rPr>
              <a:t>自分たちの築いたアジャイル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文化をベース</a:t>
            </a:r>
            <a:r>
              <a:rPr lang="ja-JP" altLang="en-US" sz="3600" dirty="0">
                <a:latin typeface="ヒラギノ角ゴ ProN W6"/>
                <a:ea typeface="ヒラギノ角ゴ ProN W6"/>
                <a:cs typeface="ヒラギノ角ゴ ProN W6"/>
              </a:rPr>
              <a:t>として考え行動して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いる</a:t>
            </a:r>
            <a:endParaRPr lang="en-US" altLang="ja-JP" sz="3600" dirty="0" smtClean="0"/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/>
              <a:t>売上</a:t>
            </a:r>
            <a:r>
              <a:rPr lang="ja-JP" altLang="en-US" sz="3600" dirty="0"/>
              <a:t>・利益に</a:t>
            </a:r>
            <a:r>
              <a:rPr lang="ja-JP" altLang="en-US" sz="3600" dirty="0" smtClean="0"/>
              <a:t>までつなげることを念頭に置いて行動している</a:t>
            </a:r>
            <a:endParaRPr lang="en-US" altLang="ja-JP" sz="3600" dirty="0" smtClean="0"/>
          </a:p>
          <a:p>
            <a:endParaRPr lang="en-US" altLang="ja-JP" sz="3600" dirty="0"/>
          </a:p>
          <a:p>
            <a:pPr algn="ctr"/>
            <a:r>
              <a:rPr lang="ja-JP" altLang="en-US" sz="3600" dirty="0" smtClean="0"/>
              <a:t>「アジャイル</a:t>
            </a:r>
            <a:r>
              <a:rPr lang="ja-JP" altLang="en-US" sz="3600" b="1" dirty="0" smtClean="0">
                <a:solidFill>
                  <a:srgbClr val="FF0000"/>
                </a:solidFill>
              </a:rPr>
              <a:t>開発</a:t>
            </a:r>
            <a:r>
              <a:rPr lang="ja-JP" altLang="en-US" sz="3600" dirty="0" smtClean="0"/>
              <a:t>」から</a:t>
            </a:r>
            <a:endParaRPr lang="en-US" altLang="ja-JP" sz="3600" dirty="0" smtClean="0"/>
          </a:p>
          <a:p>
            <a:pPr algn="ctr"/>
            <a:r>
              <a:rPr lang="ja-JP" altLang="en-US" sz="3600" dirty="0" smtClean="0"/>
              <a:t>「アジャイル」への進化の必要性</a:t>
            </a:r>
            <a:endParaRPr lang="en-US" altLang="ja-JP" sz="3600" dirty="0"/>
          </a:p>
        </p:txBody>
      </p:sp>
    </p:spTree>
    <p:extLst>
      <p:ext uri="{BB962C8B-B14F-4D97-AF65-F5344CB8AC3E}">
        <p14:creationId xmlns:p14="http://schemas.microsoft.com/office/powerpoint/2010/main" val="342295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69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カンファレンスの概要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2918066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世界のアジャイルの最新動向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147033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人と人との絆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071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今回の参加目的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の情報収集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dirty="0">
                <a:latin typeface="ヒラギノ角ゴ ProN W6"/>
                <a:ea typeface="ヒラギノ角ゴ ProN W6"/>
                <a:cs typeface="ヒラギノ角ゴ ProN W6"/>
              </a:rPr>
              <a:t>情報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モブプログラミング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知る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著名な会社の</a:t>
            </a:r>
            <a:r>
              <a:rPr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現場事例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を知る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著名人との交流</a:t>
            </a:r>
            <a:endParaRPr lang="en-US" altLang="ja-JP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4647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70</a:t>
            </a:fld>
            <a:endParaRPr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David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Hussman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世界的に著名な</a:t>
            </a: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アジャイルコーチ</a:t>
            </a:r>
            <a:endParaRPr lang="en-US" altLang="ja-JP" sz="28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プロダクト</a:t>
            </a: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オーナーシップ・</a:t>
            </a: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プロダクト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ディスカバリーに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特に強い</a:t>
            </a:r>
            <a:endParaRPr lang="ja-JP" altLang="en-US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lang="en-US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2016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年に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彼の研修を受講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 descr="WithDavi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0881"/>
            <a:ext cx="4581653" cy="3436239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41774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ショッキングなニュース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重い病気にかかり、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闘病生活をしているとのこと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261" y="2914423"/>
            <a:ext cx="4773478" cy="31810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9978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72</a:t>
            </a:fld>
            <a:endParaRPr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私にできること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rmAutofit/>
          </a:bodyPr>
          <a:lstStyle/>
          <a:p>
            <a:r>
              <a:rPr kumimoji="1" lang="ja-JP" altLang="en-US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川崎大師の厄除けの</a:t>
            </a:r>
            <a:r>
              <a:rPr kumimoji="1" lang="en-US" altLang="ja-JP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お守りを、</a:t>
            </a:r>
            <a:r>
              <a:rPr kumimoji="1" lang="en-US" altLang="ja-JP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David</a:t>
            </a:r>
            <a:r>
              <a:rPr kumimoji="1" lang="ja-JP" altLang="en-US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に</a:t>
            </a:r>
            <a:r>
              <a:rPr kumimoji="1" lang="en-US" altLang="ja-JP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プレゼントしよう！</a:t>
            </a:r>
            <a:endParaRPr kumimoji="1" lang="en-US" altLang="ja-JP" sz="32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57" y="1176416"/>
            <a:ext cx="3574297" cy="4765729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7794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73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無事プレゼントに成功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071" y="1697064"/>
            <a:ext cx="5873858" cy="440539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6528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74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David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からのメッセージ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(1)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720" y="1177870"/>
            <a:ext cx="5186560" cy="5689008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579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75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David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からのメッセージ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56" y="2359617"/>
            <a:ext cx="9168512" cy="2138767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7898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76</a:t>
            </a:fld>
            <a:endParaRPr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親友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Jeff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Patton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さんより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お守りについて、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親友として非常に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感謝している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David 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の病気は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b="1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快方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に向かっている</a:t>
            </a:r>
            <a:endParaRPr lang="ja-JP" altLang="en-US" sz="2800" dirty="0" smtClean="0">
              <a:solidFill>
                <a:srgbClr val="80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 descr="IMG_077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09861"/>
            <a:ext cx="4584371" cy="3438279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96421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800" b="1" dirty="0" smtClean="0">
                <a:solidFill>
                  <a:srgbClr val="44C404"/>
                </a:solidFill>
              </a:rPr>
              <a:t>プラクティスや方法論も</a:t>
            </a:r>
            <a:endParaRPr lang="en-US" altLang="ja-JP" sz="4800" b="1" dirty="0" smtClean="0">
              <a:solidFill>
                <a:srgbClr val="44C404"/>
              </a:solidFill>
            </a:endParaRPr>
          </a:p>
          <a:p>
            <a:pPr algn="ctr"/>
            <a:r>
              <a:rPr lang="ja-JP" altLang="en-US" sz="4800" b="1" dirty="0" smtClean="0">
                <a:solidFill>
                  <a:srgbClr val="44C404"/>
                </a:solidFill>
              </a:rPr>
              <a:t>大事だが、</a:t>
            </a:r>
            <a:endParaRPr lang="en-US" altLang="ja-JP" sz="4800" b="1" dirty="0" smtClean="0">
              <a:solidFill>
                <a:srgbClr val="44C404"/>
              </a:solidFill>
            </a:endParaRPr>
          </a:p>
          <a:p>
            <a:pPr algn="ctr"/>
            <a:r>
              <a:rPr lang="ja-JP" altLang="en-US" sz="4800" b="1" dirty="0" smtClean="0">
                <a:solidFill>
                  <a:srgbClr val="44C404"/>
                </a:solidFill>
              </a:rPr>
              <a:t>人と人との絆も大事</a:t>
            </a:r>
            <a:endParaRPr lang="en-US" altLang="ja-JP" sz="4800" b="1" dirty="0" smtClean="0">
              <a:solidFill>
                <a:srgbClr val="44C404"/>
              </a:solidFill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アジャイルも人で成立している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6606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カンファレンスの概要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2918066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世界のアジャイルの最新動向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147033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人と人との絆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071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800" b="1" dirty="0" smtClean="0"/>
              <a:t>ほぼ全ての事例において、メトリクス</a:t>
            </a:r>
            <a:r>
              <a:rPr lang="ja-JP" altLang="en-US" sz="4800" b="1" dirty="0"/>
              <a:t>の取得・</a:t>
            </a:r>
            <a:r>
              <a:rPr lang="ja-JP" altLang="en-US" sz="4800" b="1" dirty="0" smtClean="0"/>
              <a:t>活用と</a:t>
            </a:r>
            <a:endParaRPr lang="en-US" altLang="ja-JP" sz="4800" b="1" dirty="0" smtClean="0"/>
          </a:p>
          <a:p>
            <a:pPr algn="ctr"/>
            <a:r>
              <a:rPr lang="ja-JP" altLang="en-US" sz="4800" b="1" dirty="0" smtClean="0"/>
              <a:t>それに基づく改善は、</a:t>
            </a:r>
            <a:endParaRPr lang="en-US" altLang="ja-JP" sz="4800" b="1" dirty="0" smtClean="0"/>
          </a:p>
          <a:p>
            <a:pPr algn="ctr"/>
            <a:r>
              <a:rPr lang="ja-JP" altLang="en-US" sz="4800" b="1" dirty="0" smtClean="0">
                <a:solidFill>
                  <a:srgbClr val="44C404"/>
                </a:solidFill>
              </a:rPr>
              <a:t>「当たり前」</a:t>
            </a:r>
            <a:r>
              <a:rPr lang="ja-JP" altLang="en-US" sz="4800" b="1" dirty="0" smtClean="0"/>
              <a:t>のこととして</a:t>
            </a:r>
            <a:endParaRPr lang="en-US" altLang="ja-JP" sz="4800" b="1" dirty="0" smtClean="0"/>
          </a:p>
          <a:p>
            <a:pPr algn="ctr"/>
            <a:r>
              <a:rPr lang="ja-JP" altLang="en-US" sz="4800" b="1" dirty="0" smtClean="0"/>
              <a:t>語られていた</a:t>
            </a:r>
            <a:endParaRPr lang="en-US" altLang="ja-JP" sz="4800" b="1" dirty="0" smtClean="0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メトリクスの定着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2769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アジェンダ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カンファレンスの概要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2918066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世界のアジャイルの最新動向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147033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人と人との絆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685800" indent="-685800">
              <a:buFont typeface="Arial"/>
              <a:buChar char="•"/>
            </a:pPr>
            <a:r>
              <a:rPr lang="ja-JP" altLang="en-US" sz="4800" b="1" dirty="0" smtClean="0"/>
              <a:t>もはや無視することは</a:t>
            </a:r>
            <a:r>
              <a:rPr lang="en-US" altLang="ja-JP" sz="4800" b="1" dirty="0"/>
              <a:t/>
            </a:r>
            <a:br>
              <a:rPr lang="en-US" altLang="ja-JP" sz="4800" b="1" dirty="0"/>
            </a:br>
            <a:r>
              <a:rPr lang="ja-JP" altLang="en-US" sz="4800" b="1" dirty="0" smtClean="0"/>
              <a:t>できない</a:t>
            </a:r>
            <a:endParaRPr lang="en-US" altLang="ja-JP" sz="4800" b="1" dirty="0" smtClean="0"/>
          </a:p>
          <a:p>
            <a:pPr marL="685800" indent="-685800">
              <a:buFont typeface="Arial"/>
              <a:buChar char="•"/>
            </a:pPr>
            <a:r>
              <a:rPr lang="ja-JP" altLang="en-US" sz="4800" b="1" dirty="0" smtClean="0"/>
              <a:t>いかに実践して知見を</a:t>
            </a:r>
            <a:r>
              <a:rPr lang="en-US" altLang="ja-JP" sz="4800" b="1" dirty="0" smtClean="0"/>
              <a:t/>
            </a:r>
            <a:br>
              <a:rPr lang="en-US" altLang="ja-JP" sz="4800" b="1" dirty="0" smtClean="0"/>
            </a:br>
            <a:r>
              <a:rPr lang="ja-JP" altLang="en-US" sz="4800" b="1" dirty="0" smtClean="0"/>
              <a:t>集積するか</a:t>
            </a:r>
            <a:endParaRPr lang="en-US" altLang="ja-JP" sz="4800" b="1" dirty="0"/>
          </a:p>
          <a:p>
            <a:pPr marL="685800" indent="-685800">
              <a:buFont typeface="Arial"/>
              <a:buChar char="•"/>
            </a:pPr>
            <a:r>
              <a:rPr lang="ja-JP" altLang="en-US" sz="4800" b="1" dirty="0" smtClean="0"/>
              <a:t>いかにカンファレンス等</a:t>
            </a:r>
            <a:r>
              <a:rPr lang="en-US" altLang="ja-JP" sz="4800" b="1" dirty="0" smtClean="0"/>
              <a:t/>
            </a:r>
            <a:br>
              <a:rPr lang="en-US" altLang="ja-JP" sz="4800" b="1" dirty="0" smtClean="0"/>
            </a:br>
            <a:r>
              <a:rPr lang="ja-JP" altLang="en-US" sz="4800" b="1" dirty="0" smtClean="0"/>
              <a:t>で「生の」情報を得るか</a:t>
            </a:r>
            <a:endParaRPr lang="en-US" altLang="ja-JP" sz="4800" b="1" dirty="0" smtClean="0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モブプログラミングの存在感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0176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en-US" altLang="ja-JP" sz="4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Onboarding</a:t>
            </a:r>
          </a:p>
          <a:p>
            <a:pPr algn="ctr"/>
            <a:endParaRPr lang="en-US" altLang="ja-JP" sz="4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新しく会社・チームに</a:t>
            </a:r>
            <a:endParaRPr lang="en-US" altLang="ja-JP" sz="4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加わるメンバーを、</a:t>
            </a:r>
            <a:endParaRPr lang="en-US" altLang="ja-JP" sz="4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いかに迅速に適応させるか</a:t>
            </a:r>
            <a:endParaRPr lang="ja-JP" altLang="en-US" sz="4800" dirty="0">
              <a:solidFill>
                <a:schemeClr val="tx2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アジャイルのホットな課題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7806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あらゆる課題の基本的な解決策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Technical Excellence</a:t>
            </a:r>
          </a:p>
          <a:p>
            <a:pPr marL="571500" indent="-571500">
              <a:buFont typeface="Arial"/>
              <a:buChar char="•"/>
            </a:pPr>
            <a:endParaRPr kumimoji="1" lang="en-US" altLang="ja-JP" sz="4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Simplicity</a:t>
            </a:r>
          </a:p>
          <a:p>
            <a:pPr marL="571500" indent="-571500">
              <a:buFont typeface="Arial"/>
              <a:buChar char="•"/>
            </a:pPr>
            <a:endParaRPr lang="en-US" altLang="ja-JP" sz="4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rial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&amp;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276531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ここまでの情報は、</a:t>
            </a:r>
            <a:endParaRPr lang="en-US" altLang="ja-JP" sz="6000" dirty="0" smtClean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あくまで私が、</a:t>
            </a:r>
            <a:endParaRPr lang="en-US" altLang="ja-JP" sz="6000" dirty="0" smtClean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自身の目と耳で</a:t>
            </a:r>
            <a:endParaRPr lang="en-US" altLang="ja-JP" sz="6000" dirty="0" smtClean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集めたものです</a:t>
            </a:r>
            <a:endParaRPr lang="ja-JP" altLang="en-US" sz="60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2185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 dirty="0" smtClean="0">
                <a:solidFill>
                  <a:srgbClr val="0000FF"/>
                </a:solidFill>
              </a:rPr>
              <a:t>あなたの感じ方は、</a:t>
            </a:r>
            <a:endParaRPr lang="en-US" altLang="ja-JP" sz="6000" b="1" dirty="0" smtClean="0">
              <a:solidFill>
                <a:srgbClr val="0000FF"/>
              </a:solidFill>
            </a:endParaRPr>
          </a:p>
          <a:p>
            <a:pPr algn="ctr"/>
            <a:r>
              <a:rPr lang="ja-JP" altLang="en-US" sz="6000" b="1" dirty="0" smtClean="0">
                <a:solidFill>
                  <a:srgbClr val="0000FF"/>
                </a:solidFill>
              </a:rPr>
              <a:t>実際には違うかも</a:t>
            </a:r>
            <a:endParaRPr lang="en-US" altLang="ja-JP" sz="6000" b="1" dirty="0" smtClean="0">
              <a:solidFill>
                <a:srgbClr val="0000FF"/>
              </a:solidFill>
            </a:endParaRPr>
          </a:p>
          <a:p>
            <a:pPr algn="ctr"/>
            <a:r>
              <a:rPr lang="ja-JP" altLang="en-US" sz="6000" b="1" dirty="0" smtClean="0">
                <a:solidFill>
                  <a:srgbClr val="0000FF"/>
                </a:solidFill>
              </a:rPr>
              <a:t>しれません</a:t>
            </a:r>
            <a:endParaRPr lang="ja-JP" altLang="en-US" sz="60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7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 dirty="0" smtClean="0">
                <a:solidFill>
                  <a:srgbClr val="0000FF"/>
                </a:solidFill>
              </a:rPr>
              <a:t>あなたの</a:t>
            </a:r>
            <a:r>
              <a:rPr lang="ja-JP" altLang="en-US" sz="6000" b="1" dirty="0" smtClean="0">
                <a:solidFill>
                  <a:srgbClr val="44C404"/>
                </a:solidFill>
              </a:rPr>
              <a:t>目</a:t>
            </a:r>
            <a:r>
              <a:rPr lang="ja-JP" altLang="en-US" sz="6000" b="1" dirty="0" smtClean="0">
                <a:solidFill>
                  <a:srgbClr val="0000FF"/>
                </a:solidFill>
              </a:rPr>
              <a:t>で</a:t>
            </a:r>
            <a:endParaRPr lang="ja-JP" altLang="en-US" sz="60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72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 dirty="0" smtClean="0">
                <a:solidFill>
                  <a:srgbClr val="0000FF"/>
                </a:solidFill>
              </a:rPr>
              <a:t>あなたの</a:t>
            </a:r>
            <a:r>
              <a:rPr lang="ja-JP" altLang="en-US" sz="6000" b="1" dirty="0" smtClean="0">
                <a:solidFill>
                  <a:srgbClr val="44C404"/>
                </a:solidFill>
              </a:rPr>
              <a:t>耳</a:t>
            </a:r>
            <a:r>
              <a:rPr lang="ja-JP" altLang="en-US" sz="6000" b="1" dirty="0" smtClean="0">
                <a:solidFill>
                  <a:srgbClr val="0000FF"/>
                </a:solidFill>
              </a:rPr>
              <a:t>で</a:t>
            </a:r>
            <a:endParaRPr lang="ja-JP" altLang="en-US" sz="60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39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 dirty="0" smtClean="0">
                <a:solidFill>
                  <a:srgbClr val="0000FF"/>
                </a:solidFill>
              </a:rPr>
              <a:t>実際に</a:t>
            </a:r>
            <a:r>
              <a:rPr lang="ja-JP" altLang="en-US" sz="6000" b="1" dirty="0" smtClean="0">
                <a:solidFill>
                  <a:srgbClr val="44C404"/>
                </a:solidFill>
              </a:rPr>
              <a:t>体験</a:t>
            </a:r>
            <a:r>
              <a:rPr lang="ja-JP" altLang="en-US" sz="6000" b="1" dirty="0" smtClean="0">
                <a:solidFill>
                  <a:srgbClr val="0000FF"/>
                </a:solidFill>
              </a:rPr>
              <a:t>して</a:t>
            </a:r>
            <a:endParaRPr lang="en-US" altLang="ja-JP" sz="6000" b="1" dirty="0" smtClean="0">
              <a:solidFill>
                <a:srgbClr val="0000FF"/>
              </a:solidFill>
            </a:endParaRPr>
          </a:p>
          <a:p>
            <a:pPr algn="ctr"/>
            <a:r>
              <a:rPr lang="ja-JP" altLang="en-US" sz="6000" b="1" dirty="0" smtClean="0">
                <a:solidFill>
                  <a:srgbClr val="0000FF"/>
                </a:solidFill>
              </a:rPr>
              <a:t>みてはどうでしょうか</a:t>
            </a:r>
            <a:endParaRPr lang="ja-JP" altLang="en-US" sz="60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39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Agile2018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88</a:t>
            </a:fld>
            <a:endParaRPr kumimoji="1" lang="ja-JP" altLang="en-US"/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628650" y="5376000"/>
            <a:ext cx="7886700" cy="72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u="sng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https://www.agilealliance.org/agile2018</a:t>
            </a:r>
            <a:r>
              <a:rPr lang="en-US" altLang="ja-JP" sz="2000" u="sng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/</a:t>
            </a:r>
            <a:endParaRPr lang="en-US" altLang="ja-JP" sz="2000" u="sng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45" y="1178302"/>
            <a:ext cx="7187511" cy="4197698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3953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カンファレンスの概要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2918066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世界のアジャイルの最新動向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147033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人と人との絆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5422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1220</TotalTime>
  <Words>1649</Words>
  <Application>Microsoft Macintosh PowerPoint</Application>
  <PresentationFormat>画面に合わせる (4:3)</PresentationFormat>
  <Paragraphs>583</Paragraphs>
  <Slides>88</Slides>
  <Notes>65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88</vt:i4>
      </vt:variant>
    </vt:vector>
  </HeadingPairs>
  <TitlesOfParts>
    <vt:vector size="98" baseType="lpstr">
      <vt:lpstr>Calibri</vt:lpstr>
      <vt:lpstr>Franklin Gothic Book</vt:lpstr>
      <vt:lpstr>HGPｺﾞｼｯｸE</vt:lpstr>
      <vt:lpstr>Hiragino Kaku Gothic Pro W6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当たり前を 当たり前に -Agile2017報告-</vt:lpstr>
      <vt:lpstr>Agile2017</vt:lpstr>
      <vt:lpstr>米フロリダ州オーランド</vt:lpstr>
      <vt:lpstr>日本人参加者：12名</vt:lpstr>
      <vt:lpstr>当資料のレポーター</vt:lpstr>
      <vt:lpstr>Agile2014にも登壇しています</vt:lpstr>
      <vt:lpstr>今回の参加目的</vt:lpstr>
      <vt:lpstr>アジェンダ</vt:lpstr>
      <vt:lpstr>PowerPoint プレゼンテーション</vt:lpstr>
      <vt:lpstr>基本情報</vt:lpstr>
      <vt:lpstr>主催者</vt:lpstr>
      <vt:lpstr>セッションの傾向（2017）</vt:lpstr>
      <vt:lpstr>セッションの傾向（2016）</vt:lpstr>
      <vt:lpstr>セッションの変化</vt:lpstr>
      <vt:lpstr>セッション数の増減</vt:lpstr>
      <vt:lpstr>実際に参加してみての印象</vt:lpstr>
      <vt:lpstr>見つけた著名人</vt:lpstr>
      <vt:lpstr>PowerPoint プレゼンテーション</vt:lpstr>
      <vt:lpstr>今回の参加目的（再掲）</vt:lpstr>
      <vt:lpstr>今回の参加目的（再掲）</vt:lpstr>
      <vt:lpstr>1. テスト自動化</vt:lpstr>
      <vt:lpstr>テスト自動化の7つの無駄</vt:lpstr>
      <vt:lpstr>PowerPoint プレゼンテーション</vt:lpstr>
      <vt:lpstr>1) Slow Test</vt:lpstr>
      <vt:lpstr>2) 当てにならないテスト</vt:lpstr>
      <vt:lpstr>3) 早期のテストの作り固め</vt:lpstr>
      <vt:lpstr>PowerPoint プレゼンテーション</vt:lpstr>
      <vt:lpstr>4) 言語と FW の欠落</vt:lpstr>
      <vt:lpstr>5) スキルの欠落・不足</vt:lpstr>
      <vt:lpstr>6) 不自然な役割分担</vt:lpstr>
      <vt:lpstr>7) 視点・観点の欠落</vt:lpstr>
      <vt:lpstr>Spotify で行っていること</vt:lpstr>
      <vt:lpstr>所感</vt:lpstr>
      <vt:lpstr>参考資料</vt:lpstr>
      <vt:lpstr>2. メトリクス</vt:lpstr>
      <vt:lpstr>PowerPoint プレゼンテーション</vt:lpstr>
      <vt:lpstr>Scrum の Velocity</vt:lpstr>
      <vt:lpstr>Scrum の Velocity</vt:lpstr>
      <vt:lpstr>フローに注目する</vt:lpstr>
      <vt:lpstr>カンバンシミュレーター</vt:lpstr>
      <vt:lpstr>初期画面</vt:lpstr>
      <vt:lpstr>初期設定・起動</vt:lpstr>
      <vt:lpstr>シミュレーション中</vt:lpstr>
      <vt:lpstr>シミュレーション終了</vt:lpstr>
      <vt:lpstr>サイクルタイム</vt:lpstr>
      <vt:lpstr>時間ごとのバリューの累積</vt:lpstr>
      <vt:lpstr>キューと WIP の平均</vt:lpstr>
      <vt:lpstr>一連のメトリクスの履歴</vt:lpstr>
      <vt:lpstr>所感</vt:lpstr>
      <vt:lpstr>3. モブ プログラミング</vt:lpstr>
      <vt:lpstr>PowerPoint プレゼンテーション</vt:lpstr>
      <vt:lpstr>Woody Zuill</vt:lpstr>
      <vt:lpstr>Chris Lucian</vt:lpstr>
      <vt:lpstr>モブプログラミングとは</vt:lpstr>
      <vt:lpstr>及部さんのスライドに詳しい</vt:lpstr>
      <vt:lpstr>PowerPoint プレゼンテーション</vt:lpstr>
      <vt:lpstr>急激な人員増加</vt:lpstr>
      <vt:lpstr>Technical Excellence</vt:lpstr>
      <vt:lpstr>所感</vt:lpstr>
      <vt:lpstr>4. Spotify の 現場事例</vt:lpstr>
      <vt:lpstr>PowerPoint プレゼンテーション</vt:lpstr>
      <vt:lpstr>The Spotify Model</vt:lpstr>
      <vt:lpstr>Spotify で起きている課題</vt:lpstr>
      <vt:lpstr>原因</vt:lpstr>
      <vt:lpstr>解決策</vt:lpstr>
      <vt:lpstr>解決策</vt:lpstr>
      <vt:lpstr>つまり…</vt:lpstr>
      <vt:lpstr>所感</vt:lpstr>
      <vt:lpstr>PowerPoint プレゼンテーション</vt:lpstr>
      <vt:lpstr>David Hussman</vt:lpstr>
      <vt:lpstr>ショッキングなニュース</vt:lpstr>
      <vt:lpstr>私にできること</vt:lpstr>
      <vt:lpstr>無事プレゼントに成功</vt:lpstr>
      <vt:lpstr>David からのメッセージ(1)</vt:lpstr>
      <vt:lpstr>David からのメッセージ(2)</vt:lpstr>
      <vt:lpstr>親友 Jeff Patton さんより</vt:lpstr>
      <vt:lpstr>アジャイルも人で成立している</vt:lpstr>
      <vt:lpstr>PowerPoint プレゼンテーション</vt:lpstr>
      <vt:lpstr>メトリクスの定着</vt:lpstr>
      <vt:lpstr>モブプログラミングの存在感</vt:lpstr>
      <vt:lpstr>アジャイルのホットな課題</vt:lpstr>
      <vt:lpstr>あらゆる課題の基本的な解決策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Agile2018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伊藤　宏幸</cp:lastModifiedBy>
  <cp:revision>1623</cp:revision>
  <dcterms:created xsi:type="dcterms:W3CDTF">2016-11-21T06:16:44Z</dcterms:created>
  <dcterms:modified xsi:type="dcterms:W3CDTF">2017-08-14T03:54:58Z</dcterms:modified>
</cp:coreProperties>
</file>